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461eca75d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0461eca75d_3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461eca75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0461eca75d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461eca75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0461eca75d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461eca75d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0461eca75d_7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461eca75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0461eca75d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461eca75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0461eca75d_1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461eca75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0461eca75d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461eca75d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0461eca75d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461eca75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0461eca75d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461eca75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0461eca75d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461eca75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0461eca75d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461eca75d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0461eca75d_3_1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461eca75d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0461eca75d_1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461eca75d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0461eca75d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461eca75d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0461eca75d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461eca75d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0461eca75d_1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461eca75d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0461eca75d_1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461eca75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0461eca75d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461eca75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0461eca75d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461eca7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0461eca75d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461eca75d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0461eca75d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461eca75d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0461eca75d_3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461eca75d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0461eca75d_3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461eca75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0461eca75d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61eca75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0461eca75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61eca75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0461eca75d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461eca75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0461eca75d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461eca7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0461eca75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461eca75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0461eca75d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461eca7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0461eca75d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7493068" y="4931930"/>
            <a:ext cx="164852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/>
        </p:nvSpPr>
        <p:spPr>
          <a:xfrm>
            <a:off x="7493068" y="4931930"/>
            <a:ext cx="164852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2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2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J-tZFZyL-WE-xpe9AZXqSHPQFEnVEEaN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3450" y="1991875"/>
            <a:ext cx="584600" cy="5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2550301" y="1934075"/>
            <a:ext cx="4043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lt1"/>
                </a:solidFill>
              </a:rPr>
              <a:t>JJUK-BANG</a:t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26"/>
          <p:cNvCxnSpPr/>
          <p:nvPr/>
        </p:nvCxnSpPr>
        <p:spPr>
          <a:xfrm>
            <a:off x="2510790" y="2755091"/>
            <a:ext cx="412242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8" name="Google Shape;138;p26"/>
          <p:cNvSpPr txBox="1"/>
          <p:nvPr/>
        </p:nvSpPr>
        <p:spPr>
          <a:xfrm>
            <a:off x="3721361" y="2875933"/>
            <a:ext cx="1701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죽이는 방찾기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7271211" y="4518858"/>
            <a:ext cx="1701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류기탁     최호준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247561" y="4215208"/>
            <a:ext cx="1701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부울경 3반 12조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35"/>
          <p:cNvCxnSpPr/>
          <p:nvPr/>
        </p:nvCxnSpPr>
        <p:spPr>
          <a:xfrm>
            <a:off x="133350" y="626780"/>
            <a:ext cx="9010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57" name="Google Shape;257;p35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247197" y="83650"/>
            <a:ext cx="314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개발 결과</a:t>
            </a:r>
            <a:endParaRPr sz="1100"/>
          </a:p>
        </p:txBody>
      </p:sp>
      <p:sp>
        <p:nvSpPr>
          <p:cNvPr id="259" name="Google Shape;259;p35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기획 배경 및 목표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 flipH="1">
            <a:off x="5113163" y="1382413"/>
            <a:ext cx="2008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Back End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5113135" y="1682413"/>
            <a:ext cx="2008200" cy="25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Spring Boot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(Java)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IDE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STS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2156135" y="1699188"/>
            <a:ext cx="2008200" cy="25191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Vue.js / Vue CLI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Bootstrap / CSS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(JavaScript, HTML)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IDE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VScode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35"/>
          <p:cNvSpPr txBox="1"/>
          <p:nvPr/>
        </p:nvSpPr>
        <p:spPr>
          <a:xfrm flipH="1">
            <a:off x="2156138" y="1399188"/>
            <a:ext cx="2008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Front End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4191188" y="2521000"/>
            <a:ext cx="887400" cy="226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/>
          <p:nvPr/>
        </p:nvSpPr>
        <p:spPr>
          <a:xfrm rot="10800000">
            <a:off x="4191138" y="2836725"/>
            <a:ext cx="895200" cy="2262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3666300" y="960600"/>
            <a:ext cx="1811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개발 환경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25" y="994725"/>
            <a:ext cx="8117200" cy="32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 title="2021-11-25 21-27-00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900" y="789350"/>
            <a:ext cx="6554125" cy="40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/>
        </p:nvSpPr>
        <p:spPr>
          <a:xfrm>
            <a:off x="1293325" y="189750"/>
            <a:ext cx="193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시연 영상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62" y="698400"/>
            <a:ext cx="7814077" cy="38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/>
        </p:nvSpPr>
        <p:spPr>
          <a:xfrm>
            <a:off x="664950" y="132500"/>
            <a:ext cx="158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메인 페이지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875" y="888425"/>
            <a:ext cx="3489474" cy="37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664950" y="132500"/>
            <a:ext cx="249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로그인</a:t>
            </a: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페이지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274" y="824475"/>
            <a:ext cx="3258850" cy="416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664950" y="132500"/>
            <a:ext cx="28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회원 가입</a:t>
            </a: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페이지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25" y="935175"/>
            <a:ext cx="2394501" cy="373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047" y="929526"/>
            <a:ext cx="3872178" cy="3739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664950" y="132500"/>
            <a:ext cx="434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프로필</a:t>
            </a: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페이지 / 프로필 수정 페이지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150" y="861726"/>
            <a:ext cx="5631699" cy="38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/>
        </p:nvSpPr>
        <p:spPr>
          <a:xfrm>
            <a:off x="664950" y="132500"/>
            <a:ext cx="28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공지사항 페이지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213" y="726800"/>
            <a:ext cx="5559576" cy="423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/>
        </p:nvSpPr>
        <p:spPr>
          <a:xfrm>
            <a:off x="664950" y="132500"/>
            <a:ext cx="28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공지사항 상세 모달창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751" y="768200"/>
            <a:ext cx="5658500" cy="41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664950" y="132500"/>
            <a:ext cx="28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게시판 페이지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0" r="0" t="1359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/>
        </p:nvSpPr>
        <p:spPr>
          <a:xfrm>
            <a:off x="0" y="3269100"/>
            <a:ext cx="9144000" cy="1874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341525" y="3569075"/>
            <a:ext cx="100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100"/>
          </a:p>
        </p:txBody>
      </p:sp>
      <p:grpSp>
        <p:nvGrpSpPr>
          <p:cNvPr id="148" name="Google Shape;148;p27"/>
          <p:cNvGrpSpPr/>
          <p:nvPr/>
        </p:nvGrpSpPr>
        <p:grpSpPr>
          <a:xfrm>
            <a:off x="1257358" y="3569075"/>
            <a:ext cx="3314672" cy="392400"/>
            <a:chOff x="1320877" y="4758767"/>
            <a:chExt cx="4419563" cy="523200"/>
          </a:xfrm>
        </p:grpSpPr>
        <p:sp>
          <p:nvSpPr>
            <p:cNvPr id="149" name="Google Shape;149;p27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기획 배경 및 목표</a:t>
              </a:r>
              <a:endParaRPr sz="1100"/>
            </a:p>
          </p:txBody>
        </p:sp>
        <p:sp>
          <p:nvSpPr>
            <p:cNvPr id="150" name="Google Shape;150;p27"/>
            <p:cNvSpPr txBox="1"/>
            <p:nvPr/>
          </p:nvSpPr>
          <p:spPr>
            <a:xfrm>
              <a:off x="1320877" y="4758767"/>
              <a:ext cx="52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27"/>
          <p:cNvGrpSpPr/>
          <p:nvPr/>
        </p:nvGrpSpPr>
        <p:grpSpPr>
          <a:xfrm>
            <a:off x="1257354" y="4451125"/>
            <a:ext cx="3353051" cy="392400"/>
            <a:chOff x="1269705" y="4327488"/>
            <a:chExt cx="4470735" cy="523200"/>
          </a:xfrm>
        </p:grpSpPr>
        <p:sp>
          <p:nvSpPr>
            <p:cNvPr id="152" name="Google Shape;152;p27"/>
            <p:cNvSpPr txBox="1"/>
            <p:nvPr/>
          </p:nvSpPr>
          <p:spPr>
            <a:xfrm>
              <a:off x="1920240" y="43890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시장 분석</a:t>
              </a:r>
              <a:endParaRPr sz="1100"/>
            </a:p>
          </p:txBody>
        </p:sp>
        <p:sp>
          <p:nvSpPr>
            <p:cNvPr id="153" name="Google Shape;153;p27"/>
            <p:cNvSpPr txBox="1"/>
            <p:nvPr/>
          </p:nvSpPr>
          <p:spPr>
            <a:xfrm>
              <a:off x="1269705" y="4327488"/>
              <a:ext cx="52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</a:rPr>
                <a:t>3.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7"/>
          <p:cNvGrpSpPr/>
          <p:nvPr/>
        </p:nvGrpSpPr>
        <p:grpSpPr>
          <a:xfrm>
            <a:off x="5200676" y="3569075"/>
            <a:ext cx="3280684" cy="392400"/>
            <a:chOff x="1320861" y="4758767"/>
            <a:chExt cx="4374245" cy="523200"/>
          </a:xfrm>
        </p:grpSpPr>
        <p:sp>
          <p:nvSpPr>
            <p:cNvPr id="155" name="Google Shape;155;p27"/>
            <p:cNvSpPr txBox="1"/>
            <p:nvPr/>
          </p:nvSpPr>
          <p:spPr>
            <a:xfrm>
              <a:off x="1874907" y="4820167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개발 결과</a:t>
              </a:r>
              <a:endParaRPr sz="1100"/>
            </a:p>
          </p:txBody>
        </p:sp>
        <p:sp>
          <p:nvSpPr>
            <p:cNvPr id="156" name="Google Shape;156;p27"/>
            <p:cNvSpPr txBox="1"/>
            <p:nvPr/>
          </p:nvSpPr>
          <p:spPr>
            <a:xfrm>
              <a:off x="1320861" y="4758767"/>
              <a:ext cx="487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</a:rPr>
                <a:t>4</a:t>
              </a: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>
            <a:off x="5200676" y="4010100"/>
            <a:ext cx="3280684" cy="392400"/>
            <a:chOff x="1320861" y="4327655"/>
            <a:chExt cx="4374245" cy="523200"/>
          </a:xfrm>
        </p:grpSpPr>
        <p:sp>
          <p:nvSpPr>
            <p:cNvPr id="158" name="Google Shape;158;p27"/>
            <p:cNvSpPr txBox="1"/>
            <p:nvPr/>
          </p:nvSpPr>
          <p:spPr>
            <a:xfrm>
              <a:off x="1874907" y="4389167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기대 효과</a:t>
              </a:r>
              <a:endParaRPr sz="1100"/>
            </a:p>
          </p:txBody>
        </p:sp>
        <p:sp>
          <p:nvSpPr>
            <p:cNvPr id="159" name="Google Shape;159;p27"/>
            <p:cNvSpPr txBox="1"/>
            <p:nvPr/>
          </p:nvSpPr>
          <p:spPr>
            <a:xfrm>
              <a:off x="1320861" y="4327655"/>
              <a:ext cx="506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</a:rPr>
                <a:t>5</a:t>
              </a: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27"/>
          <p:cNvGrpSpPr/>
          <p:nvPr/>
        </p:nvGrpSpPr>
        <p:grpSpPr>
          <a:xfrm>
            <a:off x="1257350" y="4010100"/>
            <a:ext cx="3310055" cy="392400"/>
            <a:chOff x="1117667" y="4124455"/>
            <a:chExt cx="4413407" cy="523200"/>
          </a:xfrm>
        </p:grpSpPr>
        <p:sp>
          <p:nvSpPr>
            <p:cNvPr id="161" name="Google Shape;161;p27"/>
            <p:cNvSpPr txBox="1"/>
            <p:nvPr/>
          </p:nvSpPr>
          <p:spPr>
            <a:xfrm>
              <a:off x="1710873" y="4185967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계획 및 일정</a:t>
              </a:r>
              <a:endParaRPr sz="1100"/>
            </a:p>
          </p:txBody>
        </p:sp>
        <p:sp>
          <p:nvSpPr>
            <p:cNvPr id="162" name="Google Shape;162;p27"/>
            <p:cNvSpPr txBox="1"/>
            <p:nvPr/>
          </p:nvSpPr>
          <p:spPr>
            <a:xfrm>
              <a:off x="1117667" y="4124455"/>
              <a:ext cx="54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27"/>
          <p:cNvSpPr txBox="1"/>
          <p:nvPr/>
        </p:nvSpPr>
        <p:spPr>
          <a:xfrm>
            <a:off x="5650060" y="4497334"/>
            <a:ext cx="286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개발 후기</a:t>
            </a:r>
            <a:endParaRPr sz="1100"/>
          </a:p>
        </p:txBody>
      </p:sp>
      <p:sp>
        <p:nvSpPr>
          <p:cNvPr id="164" name="Google Shape;164;p27"/>
          <p:cNvSpPr txBox="1"/>
          <p:nvPr/>
        </p:nvSpPr>
        <p:spPr>
          <a:xfrm>
            <a:off x="5200676" y="4451125"/>
            <a:ext cx="379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6</a:t>
            </a:r>
            <a:r>
              <a:rPr lang="ko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88" y="740350"/>
            <a:ext cx="6394024" cy="41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664950" y="132500"/>
            <a:ext cx="28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게시판</a:t>
            </a: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페이지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31" y="765375"/>
            <a:ext cx="7842145" cy="4085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 txBox="1"/>
          <p:nvPr/>
        </p:nvSpPr>
        <p:spPr>
          <a:xfrm>
            <a:off x="650925" y="140300"/>
            <a:ext cx="28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매물 조회</a:t>
            </a: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페이지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650" y="661425"/>
            <a:ext cx="4930649" cy="42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664950" y="132500"/>
            <a:ext cx="28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매물 조회 상세</a:t>
            </a: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페이지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75" y="951050"/>
            <a:ext cx="4923449" cy="39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664950" y="210425"/>
            <a:ext cx="28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카테고리 클릭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74D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01" y="913975"/>
            <a:ext cx="2998751" cy="33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650" y="913950"/>
            <a:ext cx="2842025" cy="33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9"/>
          <p:cNvSpPr txBox="1"/>
          <p:nvPr/>
        </p:nvSpPr>
        <p:spPr>
          <a:xfrm>
            <a:off x="664950" y="132500"/>
            <a:ext cx="28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관심 목록</a:t>
            </a:r>
            <a:endParaRPr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8550" y="166180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/>
          <p:nvPr/>
        </p:nvSpPr>
        <p:spPr>
          <a:xfrm>
            <a:off x="4005700" y="2154400"/>
            <a:ext cx="8883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/>
          <p:nvPr/>
        </p:nvSpPr>
        <p:spPr>
          <a:xfrm>
            <a:off x="2369820" y="2070735"/>
            <a:ext cx="4446300" cy="100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0"/>
          <p:cNvSpPr txBox="1"/>
          <p:nvPr/>
        </p:nvSpPr>
        <p:spPr>
          <a:xfrm>
            <a:off x="2915852" y="2306243"/>
            <a:ext cx="33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기대 효과</a:t>
            </a:r>
            <a:endParaRPr sz="3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60" name="Google Shape;360;p50"/>
          <p:cNvSpPr/>
          <p:nvPr/>
        </p:nvSpPr>
        <p:spPr>
          <a:xfrm>
            <a:off x="2066826" y="1843124"/>
            <a:ext cx="643200" cy="64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5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51"/>
          <p:cNvCxnSpPr/>
          <p:nvPr/>
        </p:nvCxnSpPr>
        <p:spPr>
          <a:xfrm>
            <a:off x="133350" y="626780"/>
            <a:ext cx="9010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6" name="Google Shape;366;p51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 txBox="1"/>
          <p:nvPr/>
        </p:nvSpPr>
        <p:spPr>
          <a:xfrm>
            <a:off x="247197" y="83650"/>
            <a:ext cx="314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기대효과</a:t>
            </a:r>
            <a:endParaRPr sz="1100"/>
          </a:p>
        </p:txBody>
      </p:sp>
      <p:sp>
        <p:nvSpPr>
          <p:cNvPr id="368" name="Google Shape;368;p51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기대효과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369" name="Google Shape;369;p51"/>
          <p:cNvCxnSpPr/>
          <p:nvPr/>
        </p:nvCxnSpPr>
        <p:spPr>
          <a:xfrm>
            <a:off x="2003835" y="4130836"/>
            <a:ext cx="1528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70" name="Google Shape;370;p51"/>
          <p:cNvCxnSpPr/>
          <p:nvPr/>
        </p:nvCxnSpPr>
        <p:spPr>
          <a:xfrm>
            <a:off x="4002137" y="4130836"/>
            <a:ext cx="1528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71" name="Google Shape;371;p51"/>
          <p:cNvCxnSpPr/>
          <p:nvPr/>
        </p:nvCxnSpPr>
        <p:spPr>
          <a:xfrm>
            <a:off x="6000439" y="4130836"/>
            <a:ext cx="1528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72" name="Google Shape;372;p51"/>
          <p:cNvSpPr txBox="1"/>
          <p:nvPr/>
        </p:nvSpPr>
        <p:spPr>
          <a:xfrm flipH="1">
            <a:off x="1886524" y="1168865"/>
            <a:ext cx="1866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1"/>
          <p:cNvSpPr txBox="1"/>
          <p:nvPr/>
        </p:nvSpPr>
        <p:spPr>
          <a:xfrm flipH="1">
            <a:off x="3848643" y="1168865"/>
            <a:ext cx="61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1"/>
          <p:cNvSpPr txBox="1"/>
          <p:nvPr/>
        </p:nvSpPr>
        <p:spPr>
          <a:xfrm flipH="1">
            <a:off x="5810682" y="1168865"/>
            <a:ext cx="61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003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1"/>
          <p:cNvSpPr/>
          <p:nvPr/>
        </p:nvSpPr>
        <p:spPr>
          <a:xfrm>
            <a:off x="1823581" y="1478966"/>
            <a:ext cx="1889400" cy="25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아파트의 매매와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주변 상권 확인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51"/>
          <p:cNvSpPr/>
          <p:nvPr/>
        </p:nvSpPr>
        <p:spPr>
          <a:xfrm>
            <a:off x="3821883" y="1478966"/>
            <a:ext cx="1889400" cy="25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많은 사람들의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매물의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관심도 분석으로 전체적인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부동산 구매 추세 파악가능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51"/>
          <p:cNvSpPr/>
          <p:nvPr/>
        </p:nvSpPr>
        <p:spPr>
          <a:xfrm>
            <a:off x="5820185" y="1478966"/>
            <a:ext cx="1889400" cy="25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실시간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부동산소식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얻기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/>
          <p:nvPr/>
        </p:nvSpPr>
        <p:spPr>
          <a:xfrm>
            <a:off x="2369820" y="2070735"/>
            <a:ext cx="4446300" cy="100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2915852" y="2306243"/>
            <a:ext cx="33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개발 후기</a:t>
            </a:r>
            <a:endParaRPr sz="3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84" name="Google Shape;384;p52"/>
          <p:cNvSpPr/>
          <p:nvPr/>
        </p:nvSpPr>
        <p:spPr>
          <a:xfrm>
            <a:off x="2066826" y="1843124"/>
            <a:ext cx="643200" cy="64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6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53"/>
          <p:cNvGrpSpPr/>
          <p:nvPr/>
        </p:nvGrpSpPr>
        <p:grpSpPr>
          <a:xfrm>
            <a:off x="355975" y="967775"/>
            <a:ext cx="4166100" cy="3770100"/>
            <a:chOff x="474633" y="1290367"/>
            <a:chExt cx="5554800" cy="5026800"/>
          </a:xfrm>
        </p:grpSpPr>
        <p:sp>
          <p:nvSpPr>
            <p:cNvPr id="390" name="Google Shape;390;p53"/>
            <p:cNvSpPr/>
            <p:nvPr/>
          </p:nvSpPr>
          <p:spPr>
            <a:xfrm>
              <a:off x="474633" y="1290367"/>
              <a:ext cx="5554800" cy="5026800"/>
            </a:xfrm>
            <a:prstGeom prst="roundRect">
              <a:avLst>
                <a:gd fmla="val 12329" name="adj"/>
              </a:avLst>
            </a:prstGeom>
            <a:solidFill>
              <a:srgbClr val="323F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3"/>
            <p:cNvSpPr/>
            <p:nvPr/>
          </p:nvSpPr>
          <p:spPr>
            <a:xfrm>
              <a:off x="985520" y="1717040"/>
              <a:ext cx="1158300" cy="1158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3"/>
            <p:cNvSpPr txBox="1"/>
            <p:nvPr/>
          </p:nvSpPr>
          <p:spPr>
            <a:xfrm>
              <a:off x="2448562" y="2034550"/>
              <a:ext cx="293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</a:rPr>
                <a:t>최호준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3"/>
            <p:cNvSpPr txBox="1"/>
            <p:nvPr/>
          </p:nvSpPr>
          <p:spPr>
            <a:xfrm>
              <a:off x="892487" y="3114603"/>
              <a:ext cx="4561800" cy="31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기탁님과 하나의 완성된 프로젝트를 진행하면서 모르거나 좀 헷갈렸던 부분들을 물어가며 좀더 확실하게 알 수 있었고 부분적으로 해왔던 공부를 하나의 프로젝트로 진행해보아 제가 했던 공부들이 어디에 쓰이는지 알 수 있었습니다. 앞으로 2학기를 통해 좀더 다양한 프로젝트로 개발 실력을 늘려야 겠다고 생각하게 된 시간이었습니다.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53"/>
          <p:cNvGrpSpPr/>
          <p:nvPr/>
        </p:nvGrpSpPr>
        <p:grpSpPr>
          <a:xfrm>
            <a:off x="4686300" y="967771"/>
            <a:ext cx="4008150" cy="3770209"/>
            <a:chOff x="599440" y="1290320"/>
            <a:chExt cx="5344200" cy="4450200"/>
          </a:xfrm>
        </p:grpSpPr>
        <p:sp>
          <p:nvSpPr>
            <p:cNvPr id="395" name="Google Shape;395;p53"/>
            <p:cNvSpPr/>
            <p:nvPr/>
          </p:nvSpPr>
          <p:spPr>
            <a:xfrm>
              <a:off x="599440" y="1290320"/>
              <a:ext cx="5344200" cy="4450200"/>
            </a:xfrm>
            <a:prstGeom prst="roundRect">
              <a:avLst>
                <a:gd fmla="val 12329" name="adj"/>
              </a:avLst>
            </a:prstGeom>
            <a:solidFill>
              <a:srgbClr val="323F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3"/>
            <p:cNvSpPr/>
            <p:nvPr/>
          </p:nvSpPr>
          <p:spPr>
            <a:xfrm>
              <a:off x="985507" y="1717052"/>
              <a:ext cx="1158300" cy="9882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3"/>
            <p:cNvSpPr txBox="1"/>
            <p:nvPr/>
          </p:nvSpPr>
          <p:spPr>
            <a:xfrm>
              <a:off x="2448562" y="2034550"/>
              <a:ext cx="29307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</a:rPr>
                <a:t>류기탁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3"/>
            <p:cNvSpPr txBox="1"/>
            <p:nvPr/>
          </p:nvSpPr>
          <p:spPr>
            <a:xfrm>
              <a:off x="985520" y="3114603"/>
              <a:ext cx="45618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9" name="Google Shape;399;p53"/>
          <p:cNvCxnSpPr/>
          <p:nvPr/>
        </p:nvCxnSpPr>
        <p:spPr>
          <a:xfrm>
            <a:off x="133350" y="626780"/>
            <a:ext cx="9010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00" name="Google Shape;400;p53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247197" y="83650"/>
            <a:ext cx="314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개발 후기</a:t>
            </a:r>
            <a:endParaRPr sz="2400">
              <a:solidFill>
                <a:srgbClr val="262626"/>
              </a:solidFill>
            </a:endParaRPr>
          </a:p>
        </p:txBody>
      </p:sp>
      <p:sp>
        <p:nvSpPr>
          <p:cNvPr id="402" name="Google Shape;402;p53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개발 후기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4979690" y="2335952"/>
            <a:ext cx="3421500" cy="2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친절하고 열정적인 호준님 덕분에 잘 마무리 할 수 있었던 것 같습니다. 처음 프로젝트를 시작할 때 계획한 것 만큼  하지 못해 조금 아쉽지만, 후회는 없습니다! 프로그래밍 실력도 혼자 문제를 해결하면서 많이 늘은 것 같습니다.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한 학기 동안 잘 이끌어 주신 교수님께도 감사하다는 말씀드리고 싶습니다.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75" y="1082550"/>
            <a:ext cx="1275577" cy="12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075" y="1232975"/>
            <a:ext cx="1020225" cy="10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0925" y="1395325"/>
            <a:ext cx="716501" cy="4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075" y="1433225"/>
            <a:ext cx="630324" cy="4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/>
          <p:nvPr/>
        </p:nvSpPr>
        <p:spPr>
          <a:xfrm>
            <a:off x="1615489" y="1683309"/>
            <a:ext cx="5913000" cy="1776900"/>
          </a:xfrm>
          <a:prstGeom prst="bracketPair">
            <a:avLst/>
          </a:prstGeom>
          <a:noFill/>
          <a:ln cap="flat" cmpd="sng" w="2286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4"/>
          <p:cNvSpPr txBox="1"/>
          <p:nvPr/>
        </p:nvSpPr>
        <p:spPr>
          <a:xfrm>
            <a:off x="3148189" y="2167650"/>
            <a:ext cx="2847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lt1"/>
                </a:solidFill>
              </a:rPr>
              <a:t>Q &amp; A</a:t>
            </a:r>
            <a:endParaRPr sz="4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2369820" y="2070735"/>
            <a:ext cx="4446270" cy="10020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2915852" y="2306243"/>
            <a:ext cx="33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기획 배경 및 목표</a:t>
            </a:r>
            <a:endParaRPr sz="3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2066826" y="1843124"/>
            <a:ext cx="643200" cy="64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1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55"/>
          <p:cNvGrpSpPr/>
          <p:nvPr/>
        </p:nvGrpSpPr>
        <p:grpSpPr>
          <a:xfrm>
            <a:off x="909261" y="1220710"/>
            <a:ext cx="7395613" cy="2647643"/>
            <a:chOff x="1303788" y="1886251"/>
            <a:chExt cx="9860817" cy="3530190"/>
          </a:xfrm>
        </p:grpSpPr>
        <p:sp>
          <p:nvSpPr>
            <p:cNvPr id="419" name="Google Shape;419;p55"/>
            <p:cNvSpPr txBox="1"/>
            <p:nvPr/>
          </p:nvSpPr>
          <p:spPr>
            <a:xfrm>
              <a:off x="1303788" y="1886251"/>
              <a:ext cx="2641500" cy="22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「</a:t>
              </a:r>
              <a:endParaRPr sz="1100"/>
            </a:p>
          </p:txBody>
        </p:sp>
        <p:sp>
          <p:nvSpPr>
            <p:cNvPr id="420" name="Google Shape;420;p55"/>
            <p:cNvSpPr txBox="1"/>
            <p:nvPr/>
          </p:nvSpPr>
          <p:spPr>
            <a:xfrm>
              <a:off x="9865905" y="3189841"/>
              <a:ext cx="1298700" cy="22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」 </a:t>
              </a:r>
              <a:endParaRPr sz="1100"/>
            </a:p>
          </p:txBody>
        </p:sp>
      </p:grpSp>
      <p:sp>
        <p:nvSpPr>
          <p:cNvPr id="421" name="Google Shape;421;p55"/>
          <p:cNvSpPr txBox="1"/>
          <p:nvPr/>
        </p:nvSpPr>
        <p:spPr>
          <a:xfrm>
            <a:off x="2603254" y="2167650"/>
            <a:ext cx="3937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lt1"/>
                </a:solidFill>
              </a:rPr>
              <a:t>감사합니다</a:t>
            </a:r>
            <a:endParaRPr sz="4800"/>
          </a:p>
        </p:txBody>
      </p:sp>
      <p:sp>
        <p:nvSpPr>
          <p:cNvPr id="422" name="Google Shape;422;p55"/>
          <p:cNvSpPr txBox="1"/>
          <p:nvPr/>
        </p:nvSpPr>
        <p:spPr>
          <a:xfrm>
            <a:off x="2929200" y="512800"/>
            <a:ext cx="3529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29"/>
          <p:cNvCxnSpPr/>
          <p:nvPr/>
        </p:nvCxnSpPr>
        <p:spPr>
          <a:xfrm>
            <a:off x="133350" y="626780"/>
            <a:ext cx="9010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7" name="Google Shape;177;p29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247197" y="83650"/>
            <a:ext cx="314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기획 배경 및 목표</a:t>
            </a:r>
            <a:endParaRPr sz="1100"/>
          </a:p>
        </p:txBody>
      </p:sp>
      <p:sp>
        <p:nvSpPr>
          <p:cNvPr id="179" name="Google Shape;179;p29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기획 배경 및 목표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80" name="Google Shape;180;p29"/>
          <p:cNvCxnSpPr/>
          <p:nvPr/>
        </p:nvCxnSpPr>
        <p:spPr>
          <a:xfrm>
            <a:off x="2003835" y="4130836"/>
            <a:ext cx="1528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1" name="Google Shape;181;p29"/>
          <p:cNvCxnSpPr/>
          <p:nvPr/>
        </p:nvCxnSpPr>
        <p:spPr>
          <a:xfrm>
            <a:off x="4002137" y="4130836"/>
            <a:ext cx="1528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2" name="Google Shape;182;p29"/>
          <p:cNvCxnSpPr/>
          <p:nvPr/>
        </p:nvCxnSpPr>
        <p:spPr>
          <a:xfrm>
            <a:off x="6000439" y="4130836"/>
            <a:ext cx="1528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3" name="Google Shape;183;p29"/>
          <p:cNvSpPr txBox="1"/>
          <p:nvPr/>
        </p:nvSpPr>
        <p:spPr>
          <a:xfrm flipH="1">
            <a:off x="1886524" y="1168865"/>
            <a:ext cx="1866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 flipH="1">
            <a:off x="3848643" y="1168865"/>
            <a:ext cx="61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 flipH="1">
            <a:off x="5810682" y="1168865"/>
            <a:ext cx="61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003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1823581" y="1478966"/>
            <a:ext cx="1889400" cy="25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오류없는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매매 및 게시판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서비스제공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3821883" y="1478966"/>
            <a:ext cx="1889400" cy="25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실시간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데이터API를 통한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정확하고 빠른 정보 입수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5820185" y="1478966"/>
            <a:ext cx="1889400" cy="25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웹 프로그래밍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기술 향상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/>
          <p:nvPr/>
        </p:nvSpPr>
        <p:spPr>
          <a:xfrm>
            <a:off x="2369820" y="2070735"/>
            <a:ext cx="4446300" cy="100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2915852" y="2306243"/>
            <a:ext cx="33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계획 및 일정</a:t>
            </a:r>
            <a:endParaRPr sz="3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2066826" y="1843124"/>
            <a:ext cx="643200" cy="64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2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31"/>
          <p:cNvCxnSpPr/>
          <p:nvPr/>
        </p:nvCxnSpPr>
        <p:spPr>
          <a:xfrm>
            <a:off x="133350" y="626780"/>
            <a:ext cx="9010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1" name="Google Shape;201;p31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247208" y="83644"/>
            <a:ext cx="2350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계획 및 일정</a:t>
            </a:r>
            <a:endParaRPr sz="2400">
              <a:solidFill>
                <a:srgbClr val="262626"/>
              </a:solidFill>
            </a:endParaRPr>
          </a:p>
        </p:txBody>
      </p:sp>
      <p:sp>
        <p:nvSpPr>
          <p:cNvPr id="203" name="Google Shape;203;p31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계획 및 일정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3076675" y="722675"/>
            <a:ext cx="2735100" cy="3777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11/19 (금)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772675" y="722675"/>
            <a:ext cx="2447700" cy="3777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11/18 (목)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776025" y="1165800"/>
            <a:ext cx="1104300" cy="1488300"/>
          </a:xfrm>
          <a:prstGeom prst="homePlate">
            <a:avLst>
              <a:gd fmla="val 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아파트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목록 불러오기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/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지도 마커셋팅 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4550100" y="2744925"/>
            <a:ext cx="2350500" cy="377700"/>
          </a:xfrm>
          <a:prstGeom prst="chevron">
            <a:avLst>
              <a:gd fmla="val 50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11/22(화)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2355375" y="2744925"/>
            <a:ext cx="2350500" cy="377700"/>
          </a:xfrm>
          <a:prstGeom prst="chevron">
            <a:avLst>
              <a:gd fmla="val 50000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11/21 (월)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376525" y="2744925"/>
            <a:ext cx="2125500" cy="377700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highlight>
                  <a:srgbClr val="7F7F7F"/>
                </a:highlight>
              </a:rPr>
              <a:t>11/20 (일)</a:t>
            </a:r>
            <a:endParaRPr sz="1400">
              <a:solidFill>
                <a:schemeClr val="lt1"/>
              </a:solidFill>
              <a:highlight>
                <a:srgbClr val="7F7F7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6759025" y="2744925"/>
            <a:ext cx="2350500" cy="377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11/23(수)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5694525" y="722675"/>
            <a:ext cx="2735100" cy="3777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11/20 (토)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376525" y="3193125"/>
            <a:ext cx="896100" cy="1285800"/>
          </a:xfrm>
          <a:prstGeom prst="homePlate">
            <a:avLst>
              <a:gd fmla="val 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좋아요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기능 추가 완료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2408875" y="3193125"/>
            <a:ext cx="1007700" cy="1285800"/>
          </a:xfrm>
          <a:prstGeom prst="homePlate">
            <a:avLst>
              <a:gd fmla="val 0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매매별 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관심 설정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실시간 날씨불러오기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4724400" y="3193100"/>
            <a:ext cx="1007700" cy="1285800"/>
          </a:xfrm>
          <a:prstGeom prst="homePlate">
            <a:avLst>
              <a:gd fmla="val 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아파트이미지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불러오기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로고 작성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오류 수정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7966375" y="3193100"/>
            <a:ext cx="1007700" cy="1285800"/>
          </a:xfrm>
          <a:prstGeom prst="homePlate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오류 수정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보고서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작성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3220375" y="1165775"/>
            <a:ext cx="1223700" cy="1488300"/>
          </a:xfrm>
          <a:prstGeom prst="homePlate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유저 프로필이미지 수정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/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유저 세션 유지기능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5783975" y="1165800"/>
            <a:ext cx="1223700" cy="1488300"/>
          </a:xfrm>
          <a:prstGeom prst="homePlate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좋아요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기능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추가 시작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1930975" y="1165800"/>
            <a:ext cx="1104300" cy="1488300"/>
          </a:xfrm>
          <a:prstGeom prst="homePlate">
            <a:avLst>
              <a:gd fmla="val 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  </a:t>
            </a:r>
            <a:r>
              <a:rPr lang="ko">
                <a:solidFill>
                  <a:schemeClr val="lt1"/>
                </a:solidFill>
              </a:rPr>
              <a:t>공지사항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4471075" y="1165775"/>
            <a:ext cx="1135800" cy="1488300"/>
          </a:xfrm>
          <a:prstGeom prst="homePlate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게시판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7460625" y="4414875"/>
            <a:ext cx="160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분업 구분 (좌,우)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류기탁 / 최호준</a:t>
            </a:r>
            <a:endParaRPr sz="1100"/>
          </a:p>
        </p:txBody>
      </p:sp>
      <p:sp>
        <p:nvSpPr>
          <p:cNvPr id="221" name="Google Shape;221;p31"/>
          <p:cNvSpPr/>
          <p:nvPr/>
        </p:nvSpPr>
        <p:spPr>
          <a:xfrm>
            <a:off x="7083025" y="1178500"/>
            <a:ext cx="1223700" cy="1488300"/>
          </a:xfrm>
          <a:prstGeom prst="homePlate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 등급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구별하기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1336325" y="3193125"/>
            <a:ext cx="896100" cy="1285800"/>
          </a:xfrm>
          <a:prstGeom prst="homePlate">
            <a:avLst>
              <a:gd fmla="val 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주변 상권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아이콘 찍기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5754263" y="3193100"/>
            <a:ext cx="1007700" cy="1285800"/>
          </a:xfrm>
          <a:prstGeom prst="homePlate">
            <a:avLst>
              <a:gd fmla="val 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디자인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수정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(</a:t>
            </a:r>
            <a:r>
              <a:rPr lang="ko" sz="1200">
                <a:solidFill>
                  <a:schemeClr val="lt1"/>
                </a:solidFill>
              </a:rPr>
              <a:t>기타페이지)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3463375" y="3193075"/>
            <a:ext cx="1007700" cy="1285800"/>
          </a:xfrm>
          <a:prstGeom prst="homePlate">
            <a:avLst>
              <a:gd fmla="val 0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디자인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수정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(메인화면)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6900600" y="3193100"/>
            <a:ext cx="1007700" cy="1285800"/>
          </a:xfrm>
          <a:prstGeom prst="homePlate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오늘의 뉴스 기능 추가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보고서 작성 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/>
          <p:nvPr/>
        </p:nvSpPr>
        <p:spPr>
          <a:xfrm>
            <a:off x="2369820" y="2070735"/>
            <a:ext cx="4446300" cy="100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2915852" y="2306243"/>
            <a:ext cx="33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시장 분석</a:t>
            </a:r>
            <a:endParaRPr sz="3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2066826" y="1843124"/>
            <a:ext cx="643200" cy="64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3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33"/>
          <p:cNvCxnSpPr/>
          <p:nvPr/>
        </p:nvCxnSpPr>
        <p:spPr>
          <a:xfrm>
            <a:off x="133350" y="626780"/>
            <a:ext cx="9010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8" name="Google Shape;238;p33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247208" y="83644"/>
            <a:ext cx="2350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시장 분석</a:t>
            </a:r>
            <a:endParaRPr sz="2400">
              <a:solidFill>
                <a:srgbClr val="262626"/>
              </a:solidFill>
            </a:endParaRPr>
          </a:p>
        </p:txBody>
      </p:sp>
      <p:sp>
        <p:nvSpPr>
          <p:cNvPr id="240" name="Google Shape;240;p33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시장 분석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75" y="872950"/>
            <a:ext cx="3360376" cy="235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300" y="1005425"/>
            <a:ext cx="2109975" cy="35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187" y="1740025"/>
            <a:ext cx="3813126" cy="22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875" y="3272723"/>
            <a:ext cx="2860950" cy="16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/>
          <p:nvPr/>
        </p:nvSpPr>
        <p:spPr>
          <a:xfrm>
            <a:off x="2369820" y="2070735"/>
            <a:ext cx="4446300" cy="100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2915852" y="2306243"/>
            <a:ext cx="33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개발 결과</a:t>
            </a:r>
            <a:endParaRPr sz="3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2066826" y="1843124"/>
            <a:ext cx="643200" cy="64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4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winterdrea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